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1"/>
  </p:notesMasterIdLst>
  <p:handoutMasterIdLst>
    <p:handoutMasterId r:id="rId12"/>
  </p:handoutMasterIdLst>
  <p:sldIdLst>
    <p:sldId id="257" r:id="rId2"/>
    <p:sldId id="282" r:id="rId3"/>
    <p:sldId id="291" r:id="rId4"/>
    <p:sldId id="292" r:id="rId5"/>
    <p:sldId id="294" r:id="rId6"/>
    <p:sldId id="265" r:id="rId7"/>
    <p:sldId id="283" r:id="rId8"/>
    <p:sldId id="287" r:id="rId9"/>
    <p:sldId id="278" r:id="rId10"/>
  </p:sldIdLst>
  <p:sldSz cx="12192000" cy="6858000"/>
  <p:notesSz cx="6858000" cy="9144000"/>
  <p:embeddedFontLst>
    <p:embeddedFont>
      <p:font typeface="Acumin Pro" panose="020B0504020202020204" pitchFamily="34" charset="77"/>
      <p:regular r:id="rId13"/>
      <p:bold r:id="rId14"/>
      <p:italic r:id="rId15"/>
      <p:boldItalic r:id="rId16"/>
    </p:embeddedFont>
    <p:embeddedFont>
      <p:font typeface="Acumin Pro ExtraCondensed" panose="020B0508020202020204" pitchFamily="34" charset="77"/>
      <p:regular r:id="rId17"/>
      <p:bold r:id="rId18"/>
      <p:italic r:id="rId19"/>
      <p:boldItalic r:id="rId20"/>
    </p:embeddedFont>
    <p:embeddedFont>
      <p:font typeface="Acumin Pro ExtraCondensed Smbd" panose="020B0708020202020204" pitchFamily="34" charset="77"/>
      <p:regular r:id="rId21"/>
      <p:bold r:id="rId22"/>
      <p:italic r:id="rId23"/>
      <p:boldItalic r:id="rId24"/>
    </p:embeddedFont>
    <p:embeddedFont>
      <p:font typeface="Acumin Pro Medium" panose="020B0604020202020204" pitchFamily="34" charset="77"/>
      <p:regular r:id="rId25"/>
      <p:bold r:id="rId26"/>
      <p:italic r:id="rId27"/>
      <p:boldItalic r:id="rId28"/>
    </p:embeddedFont>
    <p:embeddedFont>
      <p:font typeface="Acumin Pro Semibold" panose="020B0704020202020204" pitchFamily="34" charset="77"/>
      <p:regular r:id="rId29"/>
      <p:bold r:id="rId30"/>
      <p:italic r:id="rId31"/>
      <p:boldItalic r:id="rId32"/>
    </p:embeddedFont>
    <p:embeddedFont>
      <p:font typeface="Acumin Pro SemiCondensed" panose="020B0506020202020204" pitchFamily="34" charset="77"/>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United Sans Cd Md" pitchFamily="2" charset="77"/>
      <p:regular r:id="rId41"/>
    </p:embeddedFont>
    <p:embeddedFont>
      <p:font typeface="United Sans Reg Medium" pitchFamily="2" charset="77"/>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3"/>
    <p:restoredTop sz="85261"/>
  </p:normalViewPr>
  <p:slideViewPr>
    <p:cSldViewPr snapToGrid="0" snapToObjects="1">
      <p:cViewPr varScale="1">
        <p:scale>
          <a:sx n="119" d="100"/>
          <a:sy n="119" d="100"/>
        </p:scale>
        <p:origin x="157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font" Target="fonts/font3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4.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 Id="rId46" Type="http://schemas.openxmlformats.org/officeDocument/2006/relationships/tableStyles" Target="tableStyles.xml"/><Relationship Id="rId20" Type="http://schemas.openxmlformats.org/officeDocument/2006/relationships/font" Target="fonts/font8.fntdata"/><Relationship Id="rId41" Type="http://schemas.openxmlformats.org/officeDocument/2006/relationships/font" Target="fonts/font2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1/14/21</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1772553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TRPO uses </a:t>
            </a:r>
            <a:r>
              <a:rPr lang="en-US" dirty="0" err="1"/>
              <a:t>Lagrangian</a:t>
            </a:r>
            <a:r>
              <a:rPr lang="en-US" dirty="0"/>
              <a:t> duality + back tracking to find natural gradient, using conjugate gradient to avoid inverse of Hessian</a:t>
            </a:r>
          </a:p>
          <a:p>
            <a:endParaRPr lang="en-US" dirty="0"/>
          </a:p>
          <a:p>
            <a:r>
              <a:rPr lang="en-US" dirty="0"/>
              <a:t>ACKTR uses the same method as FITRE in finding natural gradient</a:t>
            </a:r>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3124158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ACKTR uses a different trust region method to update </a:t>
            </a:r>
            <a:r>
              <a:rPr lang="en-US" dirty="0" err="1"/>
              <a:t>stepsize</a:t>
            </a: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649839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330514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3748893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4121120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 to the simulation of PPO, FITRE is much better as it pulls up earlier at a higher altitude.</a:t>
            </a:r>
          </a:p>
        </p:txBody>
      </p:sp>
      <p:sp>
        <p:nvSpPr>
          <p:cNvPr id="4" name="Slide Number Placeholder 3"/>
          <p:cNvSpPr>
            <a:spLocks noGrp="1"/>
          </p:cNvSpPr>
          <p:nvPr>
            <p:ph type="sldNum" sz="quarter" idx="5"/>
          </p:nvPr>
        </p:nvSpPr>
        <p:spPr/>
        <p:txBody>
          <a:bodyPr/>
          <a:lstStyle/>
          <a:p>
            <a:fld id="{37C63BD6-9A76-3E42-9DF3-1D28BC75B5C8}" type="slidenum">
              <a:rPr lang="en-US" smtClean="0"/>
              <a:t>8</a:t>
            </a:fld>
            <a:endParaRPr lang="en-US"/>
          </a:p>
        </p:txBody>
      </p:sp>
    </p:spTree>
    <p:extLst>
      <p:ext uri="{BB962C8B-B14F-4D97-AF65-F5344CB8AC3E}">
        <p14:creationId xmlns:p14="http://schemas.microsoft.com/office/powerpoint/2010/main" val="2337946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9</a:t>
            </a:fld>
            <a:endParaRPr lang="en-US"/>
          </a:p>
        </p:txBody>
      </p:sp>
    </p:spTree>
    <p:extLst>
      <p:ext uri="{BB962C8B-B14F-4D97-AF65-F5344CB8AC3E}">
        <p14:creationId xmlns:p14="http://schemas.microsoft.com/office/powerpoint/2010/main" val="2246364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17" name="Purdue Logo" descr="Purdue Logo">
            <a:extLst>
              <a:ext uri="{FF2B5EF4-FFF2-40B4-BE49-F238E27FC236}">
                <a16:creationId xmlns:a16="http://schemas.microsoft.com/office/drawing/2014/main" id="{7A4725A0-D647-994A-977C-93D29415CC27}"/>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3"/>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r>
              <a:rPr lang="en-US"/>
              <a:t>MA598 11/19/2020</a:t>
            </a:r>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r>
              <a:rPr lang="en-US"/>
              <a:t>MA598 11/19/2020</a:t>
            </a:r>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MA598 11/19/2020</a:t>
            </a:r>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MA598 11/19/2020</a:t>
            </a:r>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r>
              <a:rPr lang="en-US"/>
              <a:t>MA598 11/19/2020</a:t>
            </a:r>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r>
              <a:rPr lang="en-US"/>
              <a:t>MA598 11/19/2020</a:t>
            </a:r>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r>
              <a:rPr lang="en-US"/>
              <a:t>MA598 11/19/2020</a:t>
            </a:r>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MA598 11/19/2020</a:t>
            </a:r>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798021" y="1147156"/>
            <a:ext cx="10415851" cy="1523494"/>
          </a:xfrm>
        </p:spPr>
        <p:txBody>
          <a:bodyPr/>
          <a:lstStyle/>
          <a:p>
            <a:r>
              <a:rPr lang="en-US" dirty="0"/>
              <a:t>FITRE: Fisher Informed Trust-region Method for Training Policy Networks </a:t>
            </a:r>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pic>
        <p:nvPicPr>
          <p:cNvPr id="8" name="Picture 7">
            <a:extLst>
              <a:ext uri="{FF2B5EF4-FFF2-40B4-BE49-F238E27FC236}">
                <a16:creationId xmlns:a16="http://schemas.microsoft.com/office/drawing/2014/main" id="{721FE749-BF17-6B49-A449-EB162F8AB6F5}"/>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7" name="Subtitle 6">
            <a:extLst>
              <a:ext uri="{FF2B5EF4-FFF2-40B4-BE49-F238E27FC236}">
                <a16:creationId xmlns:a16="http://schemas.microsoft.com/office/drawing/2014/main" id="{CD8862C0-AD05-704A-8862-3A647809DAC9}"/>
              </a:ext>
            </a:extLst>
          </p:cNvPr>
          <p:cNvSpPr>
            <a:spLocks noGrp="1"/>
          </p:cNvSpPr>
          <p:nvPr>
            <p:ph type="subTitle" idx="1"/>
          </p:nvPr>
        </p:nvSpPr>
        <p:spPr/>
        <p:txBody>
          <a:bodyPr/>
          <a:lstStyle/>
          <a:p>
            <a:pPr algn="ctr"/>
            <a:r>
              <a:rPr lang="en-US" dirty="0"/>
              <a:t>Jan. 2021</a:t>
            </a:r>
          </a:p>
        </p:txBody>
      </p:sp>
    </p:spTree>
    <p:extLst>
      <p:ext uri="{BB962C8B-B14F-4D97-AF65-F5344CB8AC3E}">
        <p14:creationId xmlns:p14="http://schemas.microsoft.com/office/powerpoint/2010/main" val="266474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p:txBody>
          <a:bodyPr/>
          <a:lstStyle/>
          <a:p>
            <a:r>
              <a:rPr lang="en-US" i="0" dirty="0"/>
              <a:t>What is FITRE?</a:t>
            </a:r>
          </a:p>
        </p:txBody>
      </p:sp>
      <p:sp>
        <p:nvSpPr>
          <p:cNvPr id="3" name="Subtitle 2">
            <a:extLst>
              <a:ext uri="{FF2B5EF4-FFF2-40B4-BE49-F238E27FC236}">
                <a16:creationId xmlns:a16="http://schemas.microsoft.com/office/drawing/2014/main" id="{CFE6AA75-1DCA-2A44-BC28-9F61F454B559}"/>
              </a:ext>
            </a:extLst>
          </p:cNvPr>
          <p:cNvSpPr>
            <a:spLocks noGrp="1"/>
          </p:cNvSpPr>
          <p:nvPr>
            <p:ph type="subTitle" idx="1"/>
          </p:nvPr>
        </p:nvSpPr>
        <p:spPr>
          <a:xfrm>
            <a:off x="1206191" y="1625241"/>
            <a:ext cx="9779618" cy="738664"/>
          </a:xfrm>
        </p:spPr>
        <p:txBody>
          <a:bodyPr/>
          <a:lstStyle/>
          <a:p>
            <a:r>
              <a:rPr lang="en-US" sz="2400" dirty="0"/>
              <a:t>FITRE is a </a:t>
            </a:r>
            <a:r>
              <a:rPr lang="en-US" sz="2400" dirty="0">
                <a:solidFill>
                  <a:schemeClr val="bg1"/>
                </a:solidFill>
              </a:rPr>
              <a:t>high order </a:t>
            </a:r>
            <a:r>
              <a:rPr lang="en-US" sz="2400" dirty="0"/>
              <a:t>optimizer which can be used in</a:t>
            </a:r>
            <a:r>
              <a:rPr lang="zh-CN" altLang="en-US" sz="2400" dirty="0"/>
              <a:t> </a:t>
            </a:r>
            <a:r>
              <a:rPr lang="en-US" altLang="zh-CN" sz="2400" dirty="0"/>
              <a:t>training</a:t>
            </a:r>
            <a:r>
              <a:rPr lang="zh-CN" altLang="en-US" sz="2400" dirty="0"/>
              <a:t> </a:t>
            </a:r>
            <a:r>
              <a:rPr lang="en-US" altLang="zh-CN" sz="2400" dirty="0"/>
              <a:t>deep</a:t>
            </a:r>
            <a:r>
              <a:rPr lang="zh-CN" altLang="en-US" sz="2400" dirty="0"/>
              <a:t> </a:t>
            </a:r>
            <a:r>
              <a:rPr lang="en-US" altLang="zh-CN" sz="2400" dirty="0"/>
              <a:t>neural</a:t>
            </a:r>
            <a:r>
              <a:rPr lang="zh-CN" altLang="en-US" sz="2400" dirty="0"/>
              <a:t> </a:t>
            </a:r>
            <a:r>
              <a:rPr lang="en-US" altLang="zh-CN" sz="2400" dirty="0"/>
              <a:t>networks</a:t>
            </a:r>
            <a:endParaRPr lang="en-US" sz="2400" dirty="0"/>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2</a:t>
            </a:fld>
            <a:endParaRPr lang="en-US" dirty="0"/>
          </a:p>
        </p:txBody>
      </p:sp>
      <p:sp>
        <p:nvSpPr>
          <p:cNvPr id="44" name="Subtitle 2">
            <a:extLst>
              <a:ext uri="{FF2B5EF4-FFF2-40B4-BE49-F238E27FC236}">
                <a16:creationId xmlns:a16="http://schemas.microsoft.com/office/drawing/2014/main" id="{BEA74F9C-A9F0-C146-A51E-6965F1278538}"/>
              </a:ext>
            </a:extLst>
          </p:cNvPr>
          <p:cNvSpPr txBox="1">
            <a:spLocks/>
          </p:cNvSpPr>
          <p:nvPr/>
        </p:nvSpPr>
        <p:spPr>
          <a:xfrm>
            <a:off x="1206191" y="3034024"/>
            <a:ext cx="8499458" cy="1708160"/>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Advantages of FITRE</a:t>
            </a:r>
          </a:p>
          <a:p>
            <a:pPr marL="342900" indent="-342900">
              <a:buFont typeface="Arial" panose="020B0604020202020204" pitchFamily="34" charset="0"/>
              <a:buChar char="•"/>
            </a:pPr>
            <a:r>
              <a:rPr lang="en-US" sz="2000" dirty="0"/>
              <a:t>Fewer tuning parameters</a:t>
            </a:r>
          </a:p>
          <a:p>
            <a:pPr marL="342900" indent="-342900">
              <a:buFont typeface="Arial" panose="020B0604020202020204" pitchFamily="34" charset="0"/>
              <a:buChar char="•"/>
            </a:pPr>
            <a:r>
              <a:rPr lang="en-US" sz="2000" dirty="0"/>
              <a:t>Fewer steps to reach higher reward</a:t>
            </a:r>
          </a:p>
          <a:p>
            <a:pPr marL="342900" indent="-342900">
              <a:buFont typeface="Arial" panose="020B0604020202020204" pitchFamily="34" charset="0"/>
              <a:buChar char="•"/>
            </a:pPr>
            <a:r>
              <a:rPr lang="en-US" sz="2000" dirty="0"/>
              <a:t>Scalable to large problem</a:t>
            </a:r>
          </a:p>
        </p:txBody>
      </p:sp>
    </p:spTree>
    <p:custDataLst>
      <p:tags r:id="rId1"/>
    </p:custDataLst>
    <p:extLst>
      <p:ext uri="{BB962C8B-B14F-4D97-AF65-F5344CB8AC3E}">
        <p14:creationId xmlns:p14="http://schemas.microsoft.com/office/powerpoint/2010/main" val="2410439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p:txBody>
          <a:bodyPr/>
          <a:lstStyle/>
          <a:p>
            <a:r>
              <a:rPr lang="en-US" i="0" dirty="0"/>
              <a:t>Tools used in FITRE: Natural Gradient</a:t>
            </a:r>
          </a:p>
        </p:txBody>
      </p:sp>
      <p:sp>
        <p:nvSpPr>
          <p:cNvPr id="3" name="Subtitle 2">
            <a:extLst>
              <a:ext uri="{FF2B5EF4-FFF2-40B4-BE49-F238E27FC236}">
                <a16:creationId xmlns:a16="http://schemas.microsoft.com/office/drawing/2014/main" id="{CFE6AA75-1DCA-2A44-BC28-9F61F454B559}"/>
              </a:ext>
            </a:extLst>
          </p:cNvPr>
          <p:cNvSpPr>
            <a:spLocks noGrp="1"/>
          </p:cNvSpPr>
          <p:nvPr>
            <p:ph type="subTitle" idx="1"/>
          </p:nvPr>
        </p:nvSpPr>
        <p:spPr>
          <a:xfrm>
            <a:off x="1206191" y="1161709"/>
            <a:ext cx="9779618" cy="369332"/>
          </a:xfrm>
        </p:spPr>
        <p:txBody>
          <a:bodyPr/>
          <a:lstStyle/>
          <a:p>
            <a:r>
              <a:rPr lang="en-US" sz="2400" dirty="0"/>
              <a:t>FITRE uses </a:t>
            </a:r>
            <a:r>
              <a:rPr lang="en-US" sz="2400" dirty="0">
                <a:solidFill>
                  <a:schemeClr val="bg1"/>
                </a:solidFill>
              </a:rPr>
              <a:t>natural gradient </a:t>
            </a:r>
            <a:r>
              <a:rPr lang="en-US" sz="2400" dirty="0"/>
              <a:t>to decide update direction</a:t>
            </a:r>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3</a:t>
            </a:fld>
            <a:endParaRPr lang="en-US" dirty="0"/>
          </a:p>
        </p:txBody>
      </p:sp>
      <p:sp>
        <p:nvSpPr>
          <p:cNvPr id="44" name="Subtitle 2">
            <a:extLst>
              <a:ext uri="{FF2B5EF4-FFF2-40B4-BE49-F238E27FC236}">
                <a16:creationId xmlns:a16="http://schemas.microsoft.com/office/drawing/2014/main" id="{BEA74F9C-A9F0-C146-A51E-6965F1278538}"/>
              </a:ext>
            </a:extLst>
          </p:cNvPr>
          <p:cNvSpPr txBox="1">
            <a:spLocks/>
          </p:cNvSpPr>
          <p:nvPr/>
        </p:nvSpPr>
        <p:spPr>
          <a:xfrm>
            <a:off x="1206191" y="1737628"/>
            <a:ext cx="8499458" cy="266226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Why natural gradient is better? </a:t>
            </a:r>
          </a:p>
          <a:p>
            <a:pPr marL="342900" indent="-342900">
              <a:buFont typeface="Arial" panose="020B0604020202020204" pitchFamily="34" charset="0"/>
              <a:buChar char="•"/>
            </a:pPr>
            <a:r>
              <a:rPr lang="en-US" sz="2000" dirty="0"/>
              <a:t>Traditional gradient used in SGD is </a:t>
            </a:r>
            <a:r>
              <a:rPr lang="en-US" sz="2000" dirty="0" err="1"/>
              <a:t>w.r.t.</a:t>
            </a:r>
            <a:r>
              <a:rPr lang="en-US" sz="2000" dirty="0"/>
              <a:t> parameters, implemented in parameter space</a:t>
            </a:r>
          </a:p>
          <a:p>
            <a:pPr marL="342900" indent="-342900">
              <a:buFont typeface="Arial" panose="020B0604020202020204" pitchFamily="34" charset="0"/>
              <a:buChar char="•"/>
            </a:pPr>
            <a:r>
              <a:rPr lang="en-US" sz="2000" dirty="0"/>
              <a:t>Natural gradient is </a:t>
            </a:r>
            <a:r>
              <a:rPr lang="en-US" sz="2000" dirty="0" err="1"/>
              <a:t>w.r.t.</a:t>
            </a:r>
            <a:r>
              <a:rPr lang="en-US" sz="2000" dirty="0"/>
              <a:t> policy distribution, implemented in policy distribution space</a:t>
            </a:r>
          </a:p>
          <a:p>
            <a:pPr marL="342900" indent="-342900">
              <a:buFont typeface="Arial" panose="020B0604020202020204" pitchFamily="34" charset="0"/>
              <a:buChar char="•"/>
            </a:pPr>
            <a:r>
              <a:rPr lang="en-US" sz="2000" dirty="0"/>
              <a:t>Optimizing loss using different policy distributions is more meaningful than using different parameters</a:t>
            </a:r>
          </a:p>
        </p:txBody>
      </p:sp>
      <p:sp>
        <p:nvSpPr>
          <p:cNvPr id="6" name="Subtitle 2">
            <a:extLst>
              <a:ext uri="{FF2B5EF4-FFF2-40B4-BE49-F238E27FC236}">
                <a16:creationId xmlns:a16="http://schemas.microsoft.com/office/drawing/2014/main" id="{E22DF4C2-DA46-B24D-B84B-F54C3391F078}"/>
              </a:ext>
            </a:extLst>
          </p:cNvPr>
          <p:cNvSpPr txBox="1">
            <a:spLocks/>
          </p:cNvSpPr>
          <p:nvPr/>
        </p:nvSpPr>
        <p:spPr>
          <a:xfrm>
            <a:off x="1206191" y="4606482"/>
            <a:ext cx="8499458" cy="12721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Implementation</a:t>
            </a:r>
          </a:p>
          <a:p>
            <a:pPr marL="342900" indent="-342900">
              <a:buFont typeface="Arial" panose="020B0604020202020204" pitchFamily="34" charset="0"/>
              <a:buChar char="•"/>
            </a:pPr>
            <a:r>
              <a:rPr lang="en-US" sz="2000" dirty="0"/>
              <a:t>Find Fisher matrix which is used in natural gradient</a:t>
            </a:r>
          </a:p>
          <a:p>
            <a:pPr marL="342900" indent="-342900">
              <a:buFont typeface="Arial" panose="020B0604020202020204" pitchFamily="34" charset="0"/>
              <a:buChar char="•"/>
            </a:pPr>
            <a:r>
              <a:rPr lang="en-US" sz="2000" dirty="0"/>
              <a:t>Use K-FAC to approximate Fisher matrix</a:t>
            </a:r>
          </a:p>
        </p:txBody>
      </p:sp>
    </p:spTree>
    <p:custDataLst>
      <p:tags r:id="rId1"/>
    </p:custDataLst>
    <p:extLst>
      <p:ext uri="{BB962C8B-B14F-4D97-AF65-F5344CB8AC3E}">
        <p14:creationId xmlns:p14="http://schemas.microsoft.com/office/powerpoint/2010/main" val="36190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p:txBody>
          <a:bodyPr/>
          <a:lstStyle/>
          <a:p>
            <a:r>
              <a:rPr lang="en-US" i="0" dirty="0"/>
              <a:t>Implementation techniques</a:t>
            </a:r>
          </a:p>
        </p:txBody>
      </p:sp>
      <p:sp>
        <p:nvSpPr>
          <p:cNvPr id="3" name="Subtitle 2">
            <a:extLst>
              <a:ext uri="{FF2B5EF4-FFF2-40B4-BE49-F238E27FC236}">
                <a16:creationId xmlns:a16="http://schemas.microsoft.com/office/drawing/2014/main" id="{CFE6AA75-1DCA-2A44-BC28-9F61F454B559}"/>
              </a:ext>
            </a:extLst>
          </p:cNvPr>
          <p:cNvSpPr>
            <a:spLocks noGrp="1"/>
          </p:cNvSpPr>
          <p:nvPr>
            <p:ph type="subTitle" idx="1"/>
          </p:nvPr>
        </p:nvSpPr>
        <p:spPr>
          <a:xfrm>
            <a:off x="1206191" y="1625241"/>
            <a:ext cx="9779618" cy="369332"/>
          </a:xfrm>
        </p:spPr>
        <p:txBody>
          <a:bodyPr/>
          <a:lstStyle/>
          <a:p>
            <a:r>
              <a:rPr lang="en-US" sz="2400" dirty="0"/>
              <a:t>FITRE uses </a:t>
            </a:r>
            <a:r>
              <a:rPr lang="en-US" sz="2400" dirty="0">
                <a:solidFill>
                  <a:schemeClr val="bg1"/>
                </a:solidFill>
              </a:rPr>
              <a:t>trust-region </a:t>
            </a:r>
            <a:r>
              <a:rPr lang="en-US" sz="2400" dirty="0"/>
              <a:t>method to decide update step size</a:t>
            </a:r>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4</a:t>
            </a:fld>
            <a:endParaRPr lang="en-US" dirty="0"/>
          </a:p>
        </p:txBody>
      </p:sp>
      <p:sp>
        <p:nvSpPr>
          <p:cNvPr id="44" name="Subtitle 2">
            <a:extLst>
              <a:ext uri="{FF2B5EF4-FFF2-40B4-BE49-F238E27FC236}">
                <a16:creationId xmlns:a16="http://schemas.microsoft.com/office/drawing/2014/main" id="{BEA74F9C-A9F0-C146-A51E-6965F1278538}"/>
              </a:ext>
            </a:extLst>
          </p:cNvPr>
          <p:cNvSpPr txBox="1">
            <a:spLocks/>
          </p:cNvSpPr>
          <p:nvPr/>
        </p:nvSpPr>
        <p:spPr>
          <a:xfrm>
            <a:off x="1206191" y="2388486"/>
            <a:ext cx="8499458" cy="167738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Why trust region is better? </a:t>
            </a:r>
          </a:p>
          <a:p>
            <a:pPr marL="342900" indent="-342900">
              <a:buFont typeface="Arial" panose="020B0604020202020204" pitchFamily="34" charset="0"/>
              <a:buChar char="•"/>
            </a:pPr>
            <a:r>
              <a:rPr lang="en-US" sz="2000" dirty="0"/>
              <a:t>Vanilla policy gradient uses small step size to avoid collapse </a:t>
            </a:r>
          </a:p>
          <a:p>
            <a:pPr marL="342900" indent="-342900">
              <a:buFont typeface="Arial" panose="020B0604020202020204" pitchFamily="34" charset="0"/>
              <a:buChar char="•"/>
            </a:pPr>
            <a:r>
              <a:rPr lang="en-US" sz="2000" dirty="0"/>
              <a:t>Trust-region method takes the largest possible step size</a:t>
            </a:r>
          </a:p>
          <a:p>
            <a:pPr marL="342900" indent="-342900">
              <a:buFont typeface="Arial" panose="020B0604020202020204" pitchFamily="34" charset="0"/>
              <a:buChar char="•"/>
            </a:pPr>
            <a:r>
              <a:rPr lang="en-US" sz="2000" dirty="0"/>
              <a:t>Trust-region </a:t>
            </a:r>
            <a:r>
              <a:rPr lang="en-US" altLang="zh-CN" sz="2000" dirty="0"/>
              <a:t>method</a:t>
            </a:r>
            <a:r>
              <a:rPr lang="zh-CN" altLang="en-US" sz="2000" dirty="0"/>
              <a:t> </a:t>
            </a:r>
            <a:r>
              <a:rPr lang="en-US" sz="2000" dirty="0"/>
              <a:t>is more effi</a:t>
            </a:r>
            <a:r>
              <a:rPr lang="en-US" altLang="zh-CN" sz="2000" dirty="0"/>
              <a:t>cient</a:t>
            </a:r>
            <a:endParaRPr lang="en-US" sz="2000" dirty="0"/>
          </a:p>
        </p:txBody>
      </p:sp>
      <p:sp>
        <p:nvSpPr>
          <p:cNvPr id="6" name="Subtitle 2">
            <a:extLst>
              <a:ext uri="{FF2B5EF4-FFF2-40B4-BE49-F238E27FC236}">
                <a16:creationId xmlns:a16="http://schemas.microsoft.com/office/drawing/2014/main" id="{7B1A91C5-843E-C04C-9765-DAF0ADEE8C93}"/>
              </a:ext>
            </a:extLst>
          </p:cNvPr>
          <p:cNvSpPr txBox="1">
            <a:spLocks/>
          </p:cNvSpPr>
          <p:nvPr/>
        </p:nvSpPr>
        <p:spPr>
          <a:xfrm>
            <a:off x="1206191" y="4320732"/>
            <a:ext cx="8499458" cy="154914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Implementation</a:t>
            </a:r>
          </a:p>
          <a:p>
            <a:pPr marL="342900" indent="-342900">
              <a:buFont typeface="Arial" panose="020B0604020202020204" pitchFamily="34" charset="0"/>
              <a:buChar char="•"/>
            </a:pPr>
            <a:r>
              <a:rPr lang="en-US" sz="2000" dirty="0"/>
              <a:t>Decide a trust region in which the difference of policy distributions is constrained </a:t>
            </a:r>
          </a:p>
          <a:p>
            <a:pPr marL="342900" indent="-342900">
              <a:buFont typeface="Arial" panose="020B0604020202020204" pitchFamily="34" charset="0"/>
              <a:buChar char="•"/>
            </a:pPr>
            <a:r>
              <a:rPr lang="en-US" sz="2000" dirty="0"/>
              <a:t>Inside the trust region, takes the largest possible step size</a:t>
            </a:r>
          </a:p>
        </p:txBody>
      </p:sp>
    </p:spTree>
    <p:custDataLst>
      <p:tags r:id="rId1"/>
    </p:custDataLst>
    <p:extLst>
      <p:ext uri="{BB962C8B-B14F-4D97-AF65-F5344CB8AC3E}">
        <p14:creationId xmlns:p14="http://schemas.microsoft.com/office/powerpoint/2010/main" val="178453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p:txBody>
          <a:bodyPr/>
          <a:lstStyle/>
          <a:p>
            <a:r>
              <a:rPr lang="en-US" i="0" dirty="0"/>
              <a:t>FITRE </a:t>
            </a:r>
            <a:r>
              <a:rPr lang="en-US" altLang="zh-CN" i="0" dirty="0"/>
              <a:t>for</a:t>
            </a:r>
            <a:r>
              <a:rPr lang="en-US" i="0" dirty="0"/>
              <a:t> reinforcement learning</a:t>
            </a:r>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5</a:t>
            </a:fld>
            <a:endParaRPr lang="en-US" dirty="0"/>
          </a:p>
        </p:txBody>
      </p:sp>
      <p:sp>
        <p:nvSpPr>
          <p:cNvPr id="44" name="Subtitle 2">
            <a:extLst>
              <a:ext uri="{FF2B5EF4-FFF2-40B4-BE49-F238E27FC236}">
                <a16:creationId xmlns:a16="http://schemas.microsoft.com/office/drawing/2014/main" id="{BEA74F9C-A9F0-C146-A51E-6965F1278538}"/>
              </a:ext>
            </a:extLst>
          </p:cNvPr>
          <p:cNvSpPr txBox="1">
            <a:spLocks/>
          </p:cNvSpPr>
          <p:nvPr/>
        </p:nvSpPr>
        <p:spPr>
          <a:xfrm>
            <a:off x="1206191" y="1921742"/>
            <a:ext cx="8499458" cy="167738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Modifications </a:t>
            </a:r>
            <a:r>
              <a:rPr lang="en-US" altLang="zh-CN" sz="2400" dirty="0"/>
              <a:t>made</a:t>
            </a:r>
            <a:r>
              <a:rPr lang="zh-CN" altLang="en-US" sz="2400" dirty="0"/>
              <a:t> </a:t>
            </a:r>
            <a:r>
              <a:rPr lang="en-US" sz="2400" dirty="0"/>
              <a:t>to apply FITRE on reinforcement learning</a:t>
            </a:r>
          </a:p>
          <a:p>
            <a:pPr marL="342900" indent="-342900">
              <a:buFont typeface="Arial" panose="020B0604020202020204" pitchFamily="34" charset="0"/>
              <a:buChar char="•"/>
            </a:pPr>
            <a:r>
              <a:rPr lang="en-US" sz="2000" dirty="0"/>
              <a:t>Original FITRE algorithm is designed for supervised learning</a:t>
            </a:r>
          </a:p>
          <a:p>
            <a:pPr marL="342900" indent="-342900">
              <a:buFont typeface="Arial" panose="020B0604020202020204" pitchFamily="34" charset="0"/>
              <a:buChar char="•"/>
            </a:pPr>
            <a:r>
              <a:rPr lang="en-US" sz="2000" dirty="0"/>
              <a:t>We modified the algorithm to support reinforcement learning</a:t>
            </a:r>
          </a:p>
          <a:p>
            <a:pPr marL="342900" indent="-342900">
              <a:buFont typeface="Arial" panose="020B0604020202020204" pitchFamily="34" charset="0"/>
              <a:buChar char="•"/>
            </a:pPr>
            <a:r>
              <a:rPr lang="en-US" sz="2000" dirty="0"/>
              <a:t>FITRE now supports both continuous and discrete models</a:t>
            </a:r>
          </a:p>
        </p:txBody>
      </p:sp>
    </p:spTree>
    <p:custDataLst>
      <p:tags r:id="rId1"/>
    </p:custDataLst>
    <p:extLst>
      <p:ext uri="{BB962C8B-B14F-4D97-AF65-F5344CB8AC3E}">
        <p14:creationId xmlns:p14="http://schemas.microsoft.com/office/powerpoint/2010/main" val="2809583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p:txBody>
          <a:bodyPr/>
          <a:lstStyle/>
          <a:p>
            <a:r>
              <a:rPr lang="en-US" i="0" dirty="0"/>
              <a:t>Results on F16 model</a:t>
            </a:r>
          </a:p>
        </p:txBody>
      </p:sp>
      <p:sp>
        <p:nvSpPr>
          <p:cNvPr id="3" name="Subtitle 2">
            <a:extLst>
              <a:ext uri="{FF2B5EF4-FFF2-40B4-BE49-F238E27FC236}">
                <a16:creationId xmlns:a16="http://schemas.microsoft.com/office/drawing/2014/main" id="{CFE6AA75-1DCA-2A44-BC28-9F61F454B559}"/>
              </a:ext>
            </a:extLst>
          </p:cNvPr>
          <p:cNvSpPr>
            <a:spLocks noGrp="1"/>
          </p:cNvSpPr>
          <p:nvPr>
            <p:ph type="subTitle" idx="1"/>
          </p:nvPr>
        </p:nvSpPr>
        <p:spPr>
          <a:xfrm>
            <a:off x="2427545" y="1974939"/>
            <a:ext cx="2156847" cy="1051716"/>
          </a:xfrm>
        </p:spPr>
        <p:txBody>
          <a:bodyPr/>
          <a:lstStyle/>
          <a:p>
            <a:r>
              <a:rPr lang="en-US" sz="2400" dirty="0"/>
              <a:t>FITRE plot</a:t>
            </a:r>
          </a:p>
          <a:p>
            <a:endParaRPr lang="en-US" dirty="0"/>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6</a:t>
            </a:fld>
            <a:endParaRPr lang="en-US" dirty="0"/>
          </a:p>
        </p:txBody>
      </p:sp>
      <p:sp>
        <p:nvSpPr>
          <p:cNvPr id="24" name="TextBox 23">
            <a:extLst>
              <a:ext uri="{FF2B5EF4-FFF2-40B4-BE49-F238E27FC236}">
                <a16:creationId xmlns:a16="http://schemas.microsoft.com/office/drawing/2014/main" id="{CE6AD019-F5AA-4749-BE88-0160498EF518}"/>
              </a:ext>
            </a:extLst>
          </p:cNvPr>
          <p:cNvSpPr txBox="1"/>
          <p:nvPr/>
        </p:nvSpPr>
        <p:spPr>
          <a:xfrm>
            <a:off x="1351843" y="5785738"/>
            <a:ext cx="3790183" cy="830997"/>
          </a:xfrm>
          <a:prstGeom prst="rect">
            <a:avLst/>
          </a:prstGeom>
          <a:noFill/>
        </p:spPr>
        <p:txBody>
          <a:bodyPr wrap="square" rtlCol="0">
            <a:spAutoFit/>
          </a:bodyPr>
          <a:lstStyle/>
          <a:p>
            <a:pPr algn="ctr"/>
            <a:r>
              <a:rPr lang="en-US" sz="1600" dirty="0"/>
              <a:t>FITRE: highest reward is around 450 achieved within about 30 iterations (pink trajectory)</a:t>
            </a:r>
          </a:p>
        </p:txBody>
      </p:sp>
      <p:sp>
        <p:nvSpPr>
          <p:cNvPr id="12" name="Subtitle 2">
            <a:extLst>
              <a:ext uri="{FF2B5EF4-FFF2-40B4-BE49-F238E27FC236}">
                <a16:creationId xmlns:a16="http://schemas.microsoft.com/office/drawing/2014/main" id="{3E5878FD-5D39-AB42-85AF-B5DD232A0F05}"/>
              </a:ext>
            </a:extLst>
          </p:cNvPr>
          <p:cNvSpPr txBox="1">
            <a:spLocks/>
          </p:cNvSpPr>
          <p:nvPr/>
        </p:nvSpPr>
        <p:spPr>
          <a:xfrm>
            <a:off x="7027303" y="1979658"/>
            <a:ext cx="2847747" cy="83612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Compare to PPO</a:t>
            </a:r>
          </a:p>
          <a:p>
            <a:endParaRPr lang="en-US" dirty="0"/>
          </a:p>
        </p:txBody>
      </p:sp>
      <p:pic>
        <p:nvPicPr>
          <p:cNvPr id="9" name="Picture 8" descr="Chart, line chart&#10;&#10;Description automatically generated">
            <a:extLst>
              <a:ext uri="{FF2B5EF4-FFF2-40B4-BE49-F238E27FC236}">
                <a16:creationId xmlns:a16="http://schemas.microsoft.com/office/drawing/2014/main" id="{C34D3AF5-81F7-094A-8E3D-34014AA05131}"/>
              </a:ext>
            </a:extLst>
          </p:cNvPr>
          <p:cNvPicPr>
            <a:picLocks noChangeAspect="1"/>
          </p:cNvPicPr>
          <p:nvPr/>
        </p:nvPicPr>
        <p:blipFill>
          <a:blip r:embed="rId4"/>
          <a:stretch>
            <a:fillRect/>
          </a:stretch>
        </p:blipFill>
        <p:spPr>
          <a:xfrm>
            <a:off x="794209" y="2481963"/>
            <a:ext cx="4905453" cy="3212250"/>
          </a:xfrm>
          <a:prstGeom prst="rect">
            <a:avLst/>
          </a:prstGeom>
        </p:spPr>
      </p:pic>
      <p:pic>
        <p:nvPicPr>
          <p:cNvPr id="11" name="Picture 10" descr="Chart, line chart&#10;&#10;Description automatically generated">
            <a:extLst>
              <a:ext uri="{FF2B5EF4-FFF2-40B4-BE49-F238E27FC236}">
                <a16:creationId xmlns:a16="http://schemas.microsoft.com/office/drawing/2014/main" id="{A67239BD-A55F-F24B-A5A4-0DF839B193BF}"/>
              </a:ext>
            </a:extLst>
          </p:cNvPr>
          <p:cNvPicPr>
            <a:picLocks noChangeAspect="1"/>
          </p:cNvPicPr>
          <p:nvPr/>
        </p:nvPicPr>
        <p:blipFill>
          <a:blip r:embed="rId5"/>
          <a:stretch>
            <a:fillRect/>
          </a:stretch>
        </p:blipFill>
        <p:spPr>
          <a:xfrm>
            <a:off x="5948880" y="2481963"/>
            <a:ext cx="4700133" cy="3212250"/>
          </a:xfrm>
          <a:prstGeom prst="rect">
            <a:avLst/>
          </a:prstGeom>
        </p:spPr>
      </p:pic>
      <p:sp>
        <p:nvSpPr>
          <p:cNvPr id="17" name="TextBox 16">
            <a:extLst>
              <a:ext uri="{FF2B5EF4-FFF2-40B4-BE49-F238E27FC236}">
                <a16:creationId xmlns:a16="http://schemas.microsoft.com/office/drawing/2014/main" id="{3CE9C47F-E074-1249-97E3-7CC107970C33}"/>
              </a:ext>
            </a:extLst>
          </p:cNvPr>
          <p:cNvSpPr txBox="1"/>
          <p:nvPr/>
        </p:nvSpPr>
        <p:spPr>
          <a:xfrm>
            <a:off x="1043553" y="1204183"/>
            <a:ext cx="9824849" cy="707886"/>
          </a:xfrm>
          <a:prstGeom prst="rect">
            <a:avLst/>
          </a:prstGeom>
          <a:noFill/>
        </p:spPr>
        <p:txBody>
          <a:bodyPr wrap="square" rtlCol="0">
            <a:spAutoFit/>
          </a:bodyPr>
          <a:lstStyle/>
          <a:p>
            <a:r>
              <a:rPr lang="en-US" sz="2000" b="1" dirty="0">
                <a:solidFill>
                  <a:schemeClr val="accent2"/>
                </a:solidFill>
                <a:latin typeface="Acumin Pro SemiCondensed" panose="020B0506020202020204" pitchFamily="34" charset="77"/>
              </a:rPr>
              <a:t>We run 50 trials for different optimization methods. Each trajectory in the plot shows rewards of one trial at different iterations. The higher the reward the better.</a:t>
            </a:r>
          </a:p>
        </p:txBody>
      </p:sp>
      <p:sp>
        <p:nvSpPr>
          <p:cNvPr id="18" name="TextBox 17">
            <a:extLst>
              <a:ext uri="{FF2B5EF4-FFF2-40B4-BE49-F238E27FC236}">
                <a16:creationId xmlns:a16="http://schemas.microsoft.com/office/drawing/2014/main" id="{19B8CA59-6F06-2241-BD73-BBDF0B2B242A}"/>
              </a:ext>
            </a:extLst>
          </p:cNvPr>
          <p:cNvSpPr txBox="1"/>
          <p:nvPr/>
        </p:nvSpPr>
        <p:spPr>
          <a:xfrm>
            <a:off x="6282858" y="5785738"/>
            <a:ext cx="3790183" cy="830997"/>
          </a:xfrm>
          <a:prstGeom prst="rect">
            <a:avLst/>
          </a:prstGeom>
          <a:noFill/>
        </p:spPr>
        <p:txBody>
          <a:bodyPr wrap="square" rtlCol="0">
            <a:spAutoFit/>
          </a:bodyPr>
          <a:lstStyle/>
          <a:p>
            <a:pPr algn="ctr"/>
            <a:r>
              <a:rPr lang="en-US" sz="1600" dirty="0"/>
              <a:t>PPO: highest reward is around 280 achieved within about 90 iterations (purple trajectory)</a:t>
            </a:r>
          </a:p>
        </p:txBody>
      </p:sp>
    </p:spTree>
    <p:custDataLst>
      <p:tags r:id="rId1"/>
    </p:custDataLst>
    <p:extLst>
      <p:ext uri="{BB962C8B-B14F-4D97-AF65-F5344CB8AC3E}">
        <p14:creationId xmlns:p14="http://schemas.microsoft.com/office/powerpoint/2010/main" val="2907165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a:xfrm>
            <a:off x="1043553" y="442674"/>
            <a:ext cx="9234309" cy="512448"/>
          </a:xfrm>
        </p:spPr>
        <p:txBody>
          <a:bodyPr/>
          <a:lstStyle/>
          <a:p>
            <a:r>
              <a:rPr lang="en-US" i="0" dirty="0"/>
              <a:t>Conclusion</a:t>
            </a:r>
            <a:endParaRPr lang="en-US" i="0" baseline="30000" dirty="0"/>
          </a:p>
        </p:txBody>
      </p:sp>
      <p:sp>
        <p:nvSpPr>
          <p:cNvPr id="3" name="Subtitle 2">
            <a:extLst>
              <a:ext uri="{FF2B5EF4-FFF2-40B4-BE49-F238E27FC236}">
                <a16:creationId xmlns:a16="http://schemas.microsoft.com/office/drawing/2014/main" id="{CFE6AA75-1DCA-2A44-BC28-9F61F454B559}"/>
              </a:ext>
            </a:extLst>
          </p:cNvPr>
          <p:cNvSpPr>
            <a:spLocks noGrp="1"/>
          </p:cNvSpPr>
          <p:nvPr>
            <p:ph type="subTitle" idx="1"/>
          </p:nvPr>
        </p:nvSpPr>
        <p:spPr>
          <a:xfrm>
            <a:off x="1410978" y="1326116"/>
            <a:ext cx="8499458" cy="369332"/>
          </a:xfrm>
        </p:spPr>
        <p:txBody>
          <a:bodyPr/>
          <a:lstStyle/>
          <a:p>
            <a:r>
              <a:rPr lang="en-US" sz="2400" dirty="0"/>
              <a:t>Top 5 plot of different methods</a:t>
            </a:r>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7</a:t>
            </a:fld>
            <a:endParaRPr lang="en-US" dirty="0"/>
          </a:p>
        </p:txBody>
      </p:sp>
      <p:sp>
        <p:nvSpPr>
          <p:cNvPr id="54" name="TextBox 53">
            <a:extLst>
              <a:ext uri="{FF2B5EF4-FFF2-40B4-BE49-F238E27FC236}">
                <a16:creationId xmlns:a16="http://schemas.microsoft.com/office/drawing/2014/main" id="{C7144410-7496-3C43-A214-15AA59228A70}"/>
              </a:ext>
            </a:extLst>
          </p:cNvPr>
          <p:cNvSpPr txBox="1"/>
          <p:nvPr/>
        </p:nvSpPr>
        <p:spPr>
          <a:xfrm>
            <a:off x="755290" y="5645148"/>
            <a:ext cx="4905417" cy="830997"/>
          </a:xfrm>
          <a:prstGeom prst="rect">
            <a:avLst/>
          </a:prstGeom>
          <a:noFill/>
        </p:spPr>
        <p:txBody>
          <a:bodyPr wrap="square" rtlCol="0">
            <a:spAutoFit/>
          </a:bodyPr>
          <a:lstStyle/>
          <a:p>
            <a:pPr algn="ctr"/>
            <a:r>
              <a:rPr lang="en-US" sz="1600" dirty="0"/>
              <a:t>In the above plot, the solid trajectory represents the mean of top five rewards of each algorithm, while the shade represents derivation. </a:t>
            </a:r>
          </a:p>
        </p:txBody>
      </p:sp>
      <p:pic>
        <p:nvPicPr>
          <p:cNvPr id="5" name="Picture 4" descr="Chart, line chart&#10;&#10;Description automatically generated">
            <a:extLst>
              <a:ext uri="{FF2B5EF4-FFF2-40B4-BE49-F238E27FC236}">
                <a16:creationId xmlns:a16="http://schemas.microsoft.com/office/drawing/2014/main" id="{90507CEF-CAF0-354F-87F8-34357FBEA4A2}"/>
              </a:ext>
            </a:extLst>
          </p:cNvPr>
          <p:cNvPicPr>
            <a:picLocks noChangeAspect="1"/>
          </p:cNvPicPr>
          <p:nvPr/>
        </p:nvPicPr>
        <p:blipFill>
          <a:blip r:embed="rId4"/>
          <a:stretch>
            <a:fillRect/>
          </a:stretch>
        </p:blipFill>
        <p:spPr>
          <a:xfrm>
            <a:off x="461512" y="1695448"/>
            <a:ext cx="5842000" cy="3949700"/>
          </a:xfrm>
          <a:prstGeom prst="rect">
            <a:avLst/>
          </a:prstGeom>
        </p:spPr>
      </p:pic>
      <p:sp>
        <p:nvSpPr>
          <p:cNvPr id="10" name="Subtitle 2">
            <a:extLst>
              <a:ext uri="{FF2B5EF4-FFF2-40B4-BE49-F238E27FC236}">
                <a16:creationId xmlns:a16="http://schemas.microsoft.com/office/drawing/2014/main" id="{C361A7F3-6491-B742-A45A-916A4DC1CD3E}"/>
              </a:ext>
            </a:extLst>
          </p:cNvPr>
          <p:cNvSpPr txBox="1">
            <a:spLocks/>
          </p:cNvSpPr>
          <p:nvPr/>
        </p:nvSpPr>
        <p:spPr>
          <a:xfrm>
            <a:off x="6559241" y="2654429"/>
            <a:ext cx="4454516" cy="154914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Compare to other methods</a:t>
            </a:r>
          </a:p>
          <a:p>
            <a:pPr marL="342900" indent="-342900">
              <a:buFont typeface="Arial" panose="020B0604020202020204" pitchFamily="34" charset="0"/>
              <a:buChar char="•"/>
            </a:pPr>
            <a:r>
              <a:rPr lang="en-US" sz="2000" dirty="0"/>
              <a:t>FITRE achieved </a:t>
            </a:r>
            <a:r>
              <a:rPr lang="en-US" sz="2000" dirty="0">
                <a:solidFill>
                  <a:schemeClr val="bg1"/>
                </a:solidFill>
              </a:rPr>
              <a:t>highest reward</a:t>
            </a:r>
          </a:p>
          <a:p>
            <a:pPr marL="342900" indent="-342900">
              <a:buFont typeface="Arial" panose="020B0604020202020204" pitchFamily="34" charset="0"/>
              <a:buChar char="•"/>
            </a:pPr>
            <a:r>
              <a:rPr lang="en-US" sz="2000" dirty="0"/>
              <a:t>FITRE used </a:t>
            </a:r>
            <a:r>
              <a:rPr lang="en-US" sz="2000" dirty="0">
                <a:solidFill>
                  <a:schemeClr val="bg1"/>
                </a:solidFill>
              </a:rPr>
              <a:t>fewest iterations</a:t>
            </a:r>
            <a:r>
              <a:rPr lang="en-US" sz="2000" dirty="0"/>
              <a:t> to achieve its highest reward</a:t>
            </a:r>
          </a:p>
        </p:txBody>
      </p:sp>
    </p:spTree>
    <p:custDataLst>
      <p:tags r:id="rId1"/>
    </p:custDataLst>
    <p:extLst>
      <p:ext uri="{BB962C8B-B14F-4D97-AF65-F5344CB8AC3E}">
        <p14:creationId xmlns:p14="http://schemas.microsoft.com/office/powerpoint/2010/main" val="248347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1DA520-96CF-C74F-8ADD-63F23A4E5B77}"/>
              </a:ext>
            </a:extLst>
          </p:cNvPr>
          <p:cNvPicPr>
            <a:picLocks noChangeAspect="1"/>
          </p:cNvPicPr>
          <p:nvPr/>
        </p:nvPicPr>
        <p:blipFill>
          <a:blip r:embed="rId4"/>
          <a:stretch>
            <a:fillRect/>
          </a:stretch>
        </p:blipFill>
        <p:spPr>
          <a:xfrm>
            <a:off x="3620926" y="2294045"/>
            <a:ext cx="4557738" cy="3798115"/>
          </a:xfrm>
          <a:prstGeom prst="rect">
            <a:avLst/>
          </a:prstGeom>
        </p:spPr>
      </p:pic>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a:xfrm>
            <a:off x="1043553" y="442674"/>
            <a:ext cx="9234309" cy="512448"/>
          </a:xfrm>
        </p:spPr>
        <p:txBody>
          <a:bodyPr/>
          <a:lstStyle/>
          <a:p>
            <a:r>
              <a:rPr lang="en-US" i="0" dirty="0"/>
              <a:t>Simulation</a:t>
            </a:r>
            <a:endParaRPr lang="en-US" i="0" baseline="30000" dirty="0"/>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8</a:t>
            </a:fld>
            <a:endParaRPr lang="en-US" dirty="0"/>
          </a:p>
        </p:txBody>
      </p:sp>
      <p:sp>
        <p:nvSpPr>
          <p:cNvPr id="8" name="TextBox 7">
            <a:extLst>
              <a:ext uri="{FF2B5EF4-FFF2-40B4-BE49-F238E27FC236}">
                <a16:creationId xmlns:a16="http://schemas.microsoft.com/office/drawing/2014/main" id="{9782B9D9-8CD9-FB4C-8983-E2E97E93B071}"/>
              </a:ext>
            </a:extLst>
          </p:cNvPr>
          <p:cNvSpPr txBox="1"/>
          <p:nvPr/>
        </p:nvSpPr>
        <p:spPr>
          <a:xfrm>
            <a:off x="3447087" y="5922883"/>
            <a:ext cx="4905417" cy="338554"/>
          </a:xfrm>
          <a:prstGeom prst="rect">
            <a:avLst/>
          </a:prstGeom>
          <a:noFill/>
        </p:spPr>
        <p:txBody>
          <a:bodyPr wrap="square" rtlCol="0">
            <a:spAutoFit/>
          </a:bodyPr>
          <a:lstStyle/>
          <a:p>
            <a:pPr algn="ctr"/>
            <a:r>
              <a:rPr lang="en-US" sz="1600" dirty="0"/>
              <a:t>F16 Simulation</a:t>
            </a:r>
          </a:p>
        </p:txBody>
      </p:sp>
      <p:sp>
        <p:nvSpPr>
          <p:cNvPr id="9" name="TextBox 8">
            <a:extLst>
              <a:ext uri="{FF2B5EF4-FFF2-40B4-BE49-F238E27FC236}">
                <a16:creationId xmlns:a16="http://schemas.microsoft.com/office/drawing/2014/main" id="{5DA55466-EA62-B346-AA25-155C0A6B03DA}"/>
              </a:ext>
            </a:extLst>
          </p:cNvPr>
          <p:cNvSpPr txBox="1"/>
          <p:nvPr/>
        </p:nvSpPr>
        <p:spPr>
          <a:xfrm>
            <a:off x="1183575" y="1416883"/>
            <a:ext cx="9824849" cy="707886"/>
          </a:xfrm>
          <a:prstGeom prst="rect">
            <a:avLst/>
          </a:prstGeom>
          <a:noFill/>
        </p:spPr>
        <p:txBody>
          <a:bodyPr wrap="square" rtlCol="0">
            <a:spAutoFit/>
          </a:bodyPr>
          <a:lstStyle/>
          <a:p>
            <a:r>
              <a:rPr lang="en-US" sz="2000" b="1" dirty="0">
                <a:solidFill>
                  <a:schemeClr val="accent2"/>
                </a:solidFill>
                <a:latin typeface="Acumin Pro SemiCondensed" panose="020B0506020202020204" pitchFamily="34" charset="77"/>
              </a:rPr>
              <a:t>The following is a 15 seconds simulation </a:t>
            </a:r>
            <a:r>
              <a:rPr lang="en-US" sz="2000" b="1">
                <a:solidFill>
                  <a:schemeClr val="accent2"/>
                </a:solidFill>
                <a:latin typeface="Acumin Pro SemiCondensed" panose="020B0506020202020204" pitchFamily="34" charset="77"/>
              </a:rPr>
              <a:t>of the </a:t>
            </a:r>
            <a:r>
              <a:rPr lang="en-US" sz="2000" b="1" dirty="0">
                <a:solidFill>
                  <a:schemeClr val="accent2"/>
                </a:solidFill>
                <a:latin typeface="Acumin Pro SemiCondensed" panose="020B0506020202020204" pitchFamily="34" charset="77"/>
              </a:rPr>
              <a:t>F16 model. The plane is controlled by a neural network trained by FITRE. </a:t>
            </a:r>
          </a:p>
        </p:txBody>
      </p:sp>
    </p:spTree>
    <p:custDataLst>
      <p:tags r:id="rId1"/>
    </p:custDataLst>
    <p:extLst>
      <p:ext uri="{BB962C8B-B14F-4D97-AF65-F5344CB8AC3E}">
        <p14:creationId xmlns:p14="http://schemas.microsoft.com/office/powerpoint/2010/main" val="22792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56E6-7EB2-F443-BFA5-E6260FC5E0AA}"/>
              </a:ext>
            </a:extLst>
          </p:cNvPr>
          <p:cNvSpPr>
            <a:spLocks noGrp="1"/>
          </p:cNvSpPr>
          <p:nvPr>
            <p:ph type="ctrTitle"/>
          </p:nvPr>
        </p:nvSpPr>
        <p:spPr/>
        <p:txBody>
          <a:bodyPr/>
          <a:lstStyle/>
          <a:p>
            <a:r>
              <a:rPr lang="en-US" i="0" dirty="0"/>
              <a:t>Thank you</a:t>
            </a:r>
          </a:p>
        </p:txBody>
      </p:sp>
      <p:sp>
        <p:nvSpPr>
          <p:cNvPr id="3" name="Text Placeholder 2">
            <a:extLst>
              <a:ext uri="{FF2B5EF4-FFF2-40B4-BE49-F238E27FC236}">
                <a16:creationId xmlns:a16="http://schemas.microsoft.com/office/drawing/2014/main" id="{733828B7-B830-A74E-A833-57D18D1C8FD1}"/>
              </a:ext>
            </a:extLst>
          </p:cNvPr>
          <p:cNvSpPr>
            <a:spLocks noGrp="1"/>
          </p:cNvSpPr>
          <p:nvPr>
            <p:ph type="body" sz="quarter" idx="14"/>
          </p:nvPr>
        </p:nvSpPr>
        <p:spPr/>
        <p:txBody>
          <a:bodyPr/>
          <a:lstStyle/>
          <a:p>
            <a:r>
              <a:rPr lang="en-US" dirty="0"/>
              <a:t>Q &amp; A</a:t>
            </a:r>
          </a:p>
        </p:txBody>
      </p:sp>
      <p:sp>
        <p:nvSpPr>
          <p:cNvPr id="5" name="Slide Number Placeholder 4">
            <a:extLst>
              <a:ext uri="{FF2B5EF4-FFF2-40B4-BE49-F238E27FC236}">
                <a16:creationId xmlns:a16="http://schemas.microsoft.com/office/drawing/2014/main" id="{ECE44778-F7B8-A745-A88C-E1DD234C4415}"/>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3394817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7.4"/>
</p:tagLst>
</file>

<file path=ppt/tags/tag2.xml><?xml version="1.0" encoding="utf-8"?>
<p:tagLst xmlns:a="http://schemas.openxmlformats.org/drawingml/2006/main" xmlns:r="http://schemas.openxmlformats.org/officeDocument/2006/relationships" xmlns:p="http://schemas.openxmlformats.org/presentationml/2006/main">
  <p:tag name="TIMING" val="|17.4"/>
</p:tagLst>
</file>

<file path=ppt/tags/tag3.xml><?xml version="1.0" encoding="utf-8"?>
<p:tagLst xmlns:a="http://schemas.openxmlformats.org/drawingml/2006/main" xmlns:r="http://schemas.openxmlformats.org/officeDocument/2006/relationships" xmlns:p="http://schemas.openxmlformats.org/presentationml/2006/main">
  <p:tag name="TIMING" val="|17.4"/>
</p:tagLst>
</file>

<file path=ppt/tags/tag4.xml><?xml version="1.0" encoding="utf-8"?>
<p:tagLst xmlns:a="http://schemas.openxmlformats.org/drawingml/2006/main" xmlns:r="http://schemas.openxmlformats.org/officeDocument/2006/relationships" xmlns:p="http://schemas.openxmlformats.org/presentationml/2006/main">
  <p:tag name="TIMING" val="|17.4"/>
</p:tagLst>
</file>

<file path=ppt/tags/tag5.xml><?xml version="1.0" encoding="utf-8"?>
<p:tagLst xmlns:a="http://schemas.openxmlformats.org/drawingml/2006/main" xmlns:r="http://schemas.openxmlformats.org/officeDocument/2006/relationships" xmlns:p="http://schemas.openxmlformats.org/presentationml/2006/main">
  <p:tag name="TIMING" val="|17.4"/>
</p:tagLst>
</file>

<file path=ppt/tags/tag6.xml><?xml version="1.0" encoding="utf-8"?>
<p:tagLst xmlns:a="http://schemas.openxmlformats.org/drawingml/2006/main" xmlns:r="http://schemas.openxmlformats.org/officeDocument/2006/relationships" xmlns:p="http://schemas.openxmlformats.org/presentationml/2006/main">
  <p:tag name="TIMING" val="|17.4"/>
</p:tagLst>
</file>

<file path=ppt/tags/tag7.xml><?xml version="1.0" encoding="utf-8"?>
<p:tagLst xmlns:a="http://schemas.openxmlformats.org/drawingml/2006/main" xmlns:r="http://schemas.openxmlformats.org/officeDocument/2006/relationships" xmlns:p="http://schemas.openxmlformats.org/presentationml/2006/main">
  <p:tag name="TIMING" val="|17.4"/>
</p:tagLst>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rdueCS_gold" id="{8ABF14F6-EBED-794B-BEAE-594EB6CCB419}" vid="{1A1BD1C4-93BF-CA40-9733-76D19F9C7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1945</TotalTime>
  <Words>466</Words>
  <Application>Microsoft Macintosh PowerPoint</Application>
  <PresentationFormat>Widescreen</PresentationFormat>
  <Paragraphs>71</Paragraphs>
  <Slides>9</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Calibri</vt:lpstr>
      <vt:lpstr>Acumin Pro ExtraCondensed</vt:lpstr>
      <vt:lpstr>Acumin Pro Medium</vt:lpstr>
      <vt:lpstr>Wingdings</vt:lpstr>
      <vt:lpstr>Acumin Pro</vt:lpstr>
      <vt:lpstr>Arial</vt:lpstr>
      <vt:lpstr>Acumin Pro Semibold</vt:lpstr>
      <vt:lpstr>Acumin Pro ExtraCondensed Smbd</vt:lpstr>
      <vt:lpstr>United Sans Cd Md</vt:lpstr>
      <vt:lpstr>Acumin Pro SemiCondensed</vt:lpstr>
      <vt:lpstr>United Sans Reg Medium</vt:lpstr>
      <vt:lpstr>Purdue1</vt:lpstr>
      <vt:lpstr>FITRE: Fisher Informed Trust-region Method for Training Policy Networks </vt:lpstr>
      <vt:lpstr>What is FITRE?</vt:lpstr>
      <vt:lpstr>Tools used in FITRE: Natural Gradient</vt:lpstr>
      <vt:lpstr>Implementation techniques</vt:lpstr>
      <vt:lpstr>FITRE for reinforcement learning</vt:lpstr>
      <vt:lpstr>Results on F16 model</vt:lpstr>
      <vt:lpstr>Conclusion</vt:lpstr>
      <vt:lpstr>Simulation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Xuankang Lin</dc:creator>
  <cp:lastModifiedBy>Yuan, Bing</cp:lastModifiedBy>
  <cp:revision>310</cp:revision>
  <dcterms:created xsi:type="dcterms:W3CDTF">2020-09-12T19:18:58Z</dcterms:created>
  <dcterms:modified xsi:type="dcterms:W3CDTF">2021-01-15T04:58:12Z</dcterms:modified>
</cp:coreProperties>
</file>